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23" r:id="rId2"/>
    <p:sldId id="324" r:id="rId3"/>
    <p:sldId id="347" r:id="rId4"/>
    <p:sldId id="332" r:id="rId5"/>
    <p:sldId id="334" r:id="rId6"/>
    <p:sldId id="331" r:id="rId7"/>
    <p:sldId id="330" r:id="rId8"/>
    <p:sldId id="339" r:id="rId9"/>
    <p:sldId id="327" r:id="rId10"/>
    <p:sldId id="333" r:id="rId11"/>
    <p:sldId id="338" r:id="rId12"/>
    <p:sldId id="326" r:id="rId13"/>
    <p:sldId id="335" r:id="rId14"/>
    <p:sldId id="325" r:id="rId15"/>
    <p:sldId id="342" r:id="rId16"/>
    <p:sldId id="344" r:id="rId17"/>
    <p:sldId id="340" r:id="rId18"/>
    <p:sldId id="328" r:id="rId19"/>
    <p:sldId id="329" r:id="rId20"/>
    <p:sldId id="345" r:id="rId21"/>
    <p:sldId id="341" r:id="rId22"/>
    <p:sldId id="34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32"/>
    <a:srgbClr val="D6720C"/>
    <a:srgbClr val="8743B3"/>
    <a:srgbClr val="312890"/>
    <a:srgbClr val="FFC82D"/>
    <a:srgbClr val="43C028"/>
    <a:srgbClr val="66CCFF"/>
    <a:srgbClr val="FF0080"/>
    <a:srgbClr val="00FF00"/>
    <a:srgbClr val="C82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76" autoAdjust="0"/>
  </p:normalViewPr>
  <p:slideViewPr>
    <p:cSldViewPr>
      <p:cViewPr varScale="1">
        <p:scale>
          <a:sx n="41" d="100"/>
          <a:sy n="41" d="100"/>
        </p:scale>
        <p:origin x="135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BC145A-11C4-F449-9FBB-CEB510A81F9A}" type="datetimeFigureOut">
              <a:rPr lang="en-US" smtClean="0"/>
              <a:t>7/29/2016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2141A0-4377-3D46-9B40-994555C56D29}" type="slidenum">
              <a:rPr lang="en-US" smtClean="0"/>
              <a:t>‹#›</a:t>
            </a:fld>
            <a:endParaRPr lang="en-US"/>
          </a:p>
        </p:txBody>
      </p:sp>
    </p:spTree>
    <p:extLst>
      <p:ext uri="{BB962C8B-B14F-4D97-AF65-F5344CB8AC3E}">
        <p14:creationId xmlns:p14="http://schemas.microsoft.com/office/powerpoint/2010/main" val="377143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A5B36-5FE7-4590-9020-6784F3BC3A17}" type="datetimeFigureOut">
              <a:rPr lang="en-ZA" smtClean="0"/>
              <a:pPr/>
              <a:t>2016-07-29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54A0D-9AA4-4D76-80B1-03FAA835FCDD}" type="slidenum">
              <a:rPr lang="en-ZA" smtClean="0"/>
              <a:pPr/>
              <a:t>‹#›</a:t>
            </a:fld>
            <a:endParaRPr lang="en-ZA"/>
          </a:p>
        </p:txBody>
      </p:sp>
    </p:spTree>
    <p:extLst>
      <p:ext uri="{BB962C8B-B14F-4D97-AF65-F5344CB8AC3E}">
        <p14:creationId xmlns:p14="http://schemas.microsoft.com/office/powerpoint/2010/main" val="372547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4" name="Date Placeholder 3"/>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8EE1223-E484-446E-B337-A41EB0FE8798}" type="slidenum">
              <a:rPr lang="en-ZA" smtClean="0"/>
              <a:pPr/>
              <a:t>‹#›</a:t>
            </a:fld>
            <a:endParaRPr lang="en-ZA"/>
          </a:p>
        </p:txBody>
      </p:sp>
      <p:pic>
        <p:nvPicPr>
          <p:cNvPr id="8" name="Picture 2" descr="http://cournot.sun.ac.za/resep/wp-content/uploads/2012/07/ReSEPbanner2.png"/>
          <p:cNvPicPr>
            <a:picLocks noChangeAspect="1" noChangeArrowheads="1"/>
          </p:cNvPicPr>
          <p:nvPr userDrawn="1"/>
        </p:nvPicPr>
        <p:blipFill>
          <a:blip r:embed="rId2" cstate="print"/>
          <a:srcRect r="70516"/>
          <a:stretch>
            <a:fillRect/>
          </a:stretch>
        </p:blipFill>
        <p:spPr bwMode="auto">
          <a:xfrm>
            <a:off x="7740352" y="6237312"/>
            <a:ext cx="1080120" cy="36634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24C91-65AF-45BD-BD1F-FDC1656DF863}" type="datetimeFigureOut">
              <a:rPr lang="en-ZA" smtClean="0"/>
              <a:pPr/>
              <a:t>2016-07-29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8EE1223-E484-446E-B337-A41EB0FE8798}"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lumMod val="85000"/>
            </a:schemeClr>
          </a:solidFill>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24C91-65AF-45BD-BD1F-FDC1656DF863}" type="datetimeFigureOut">
              <a:rPr lang="en-ZA" smtClean="0"/>
              <a:pPr/>
              <a:t>2016-07-29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E1223-E484-446E-B337-A41EB0FE8798}"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mailto:NicholasSpaull@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ced.pgwc.gov.za/comms/press/2010/100_12oc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3 at 7.28.38 PM.png"/>
          <p:cNvPicPr>
            <a:picLocks noChangeAspect="1"/>
          </p:cNvPicPr>
          <p:nvPr/>
        </p:nvPicPr>
        <p:blipFill rotWithShape="1">
          <a:blip r:embed="rId2">
            <a:extLst>
              <a:ext uri="{28A0092B-C50C-407E-A947-70E740481C1C}">
                <a14:useLocalDpi xmlns:a14="http://schemas.microsoft.com/office/drawing/2010/main" val="0"/>
              </a:ext>
            </a:extLst>
          </a:blip>
          <a:srcRect b="18883"/>
          <a:stretch/>
        </p:blipFill>
        <p:spPr>
          <a:xfrm>
            <a:off x="3203848" y="24032"/>
            <a:ext cx="5940152" cy="6833968"/>
          </a:xfrm>
          <a:prstGeom prst="rect">
            <a:avLst/>
          </a:prstGeom>
        </p:spPr>
      </p:pic>
      <p:pic>
        <p:nvPicPr>
          <p:cNvPr id="5" name="Picture 4"/>
          <p:cNvPicPr>
            <a:picLocks noChangeAspect="1"/>
          </p:cNvPicPr>
          <p:nvPr/>
        </p:nvPicPr>
        <p:blipFill>
          <a:blip r:embed="rId3" cstate="print"/>
          <a:stretch>
            <a:fillRect/>
          </a:stretch>
        </p:blipFill>
        <p:spPr>
          <a:xfrm>
            <a:off x="611560" y="5589240"/>
            <a:ext cx="2083583" cy="645911"/>
          </a:xfrm>
          <a:prstGeom prst="rect">
            <a:avLst/>
          </a:prstGeom>
        </p:spPr>
      </p:pic>
      <p:pic>
        <p:nvPicPr>
          <p:cNvPr id="6" name="Picture 5"/>
          <p:cNvPicPr>
            <a:picLocks noChangeAspect="1"/>
          </p:cNvPicPr>
          <p:nvPr/>
        </p:nvPicPr>
        <p:blipFill>
          <a:blip r:embed="rId4"/>
          <a:stretch>
            <a:fillRect/>
          </a:stretch>
        </p:blipFill>
        <p:spPr>
          <a:xfrm>
            <a:off x="539552" y="4293096"/>
            <a:ext cx="2128574" cy="772467"/>
          </a:xfrm>
          <a:prstGeom prst="rect">
            <a:avLst/>
          </a:prstGeom>
        </p:spPr>
      </p:pic>
      <p:sp>
        <p:nvSpPr>
          <p:cNvPr id="7" name="Rectangle 6"/>
          <p:cNvSpPr/>
          <p:nvPr/>
        </p:nvSpPr>
        <p:spPr>
          <a:xfrm>
            <a:off x="0" y="1340768"/>
            <a:ext cx="3203848" cy="2520280"/>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234000" bIns="234000" rtlCol="0" anchor="ctr"/>
          <a:lstStyle/>
          <a:p>
            <a:pPr algn="ctr"/>
            <a:r>
              <a:rPr lang="en-US" sz="3600" b="1" dirty="0" smtClean="0">
                <a:solidFill>
                  <a:schemeClr val="accent6">
                    <a:lumMod val="75000"/>
                  </a:schemeClr>
                </a:solidFill>
              </a:rPr>
              <a:t>Getting Reading Right</a:t>
            </a:r>
          </a:p>
          <a:p>
            <a:pPr algn="ctr"/>
            <a:endParaRPr lang="en-US" sz="800" dirty="0">
              <a:solidFill>
                <a:srgbClr val="800000"/>
              </a:solidFill>
            </a:endParaRPr>
          </a:p>
          <a:p>
            <a:pPr algn="ctr"/>
            <a:r>
              <a:rPr lang="en-US" sz="2000" dirty="0" smtClean="0">
                <a:solidFill>
                  <a:srgbClr val="E46C0A"/>
                </a:solidFill>
              </a:rPr>
              <a:t>Nic </a:t>
            </a:r>
            <a:r>
              <a:rPr lang="en-US" sz="2000" dirty="0">
                <a:solidFill>
                  <a:srgbClr val="E46C0A"/>
                </a:solidFill>
              </a:rPr>
              <a:t>Spaull </a:t>
            </a:r>
          </a:p>
          <a:p>
            <a:pPr algn="ctr"/>
            <a:endParaRPr lang="en-US" dirty="0" smtClean="0">
              <a:solidFill>
                <a:srgbClr val="800000"/>
              </a:solidFill>
            </a:endParaRPr>
          </a:p>
          <a:p>
            <a:pPr algn="ctr"/>
            <a:r>
              <a:rPr lang="en-US" dirty="0" smtClean="0">
                <a:solidFill>
                  <a:schemeClr val="bg1">
                    <a:lumMod val="50000"/>
                  </a:schemeClr>
                </a:solidFill>
              </a:rPr>
              <a:t>24 May 2016</a:t>
            </a:r>
            <a:endParaRPr lang="en-US" dirty="0">
              <a:solidFill>
                <a:schemeClr val="bg1">
                  <a:lumMod val="50000"/>
                </a:schemeClr>
              </a:solidFill>
            </a:endParaRPr>
          </a:p>
        </p:txBody>
      </p:sp>
    </p:spTree>
    <p:extLst>
      <p:ext uri="{BB962C8B-B14F-4D97-AF65-F5344CB8AC3E}">
        <p14:creationId xmlns:p14="http://schemas.microsoft.com/office/powerpoint/2010/main" val="210180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71600" y="476672"/>
            <a:ext cx="3079273" cy="6021288"/>
            <a:chOff x="6075743" y="548680"/>
            <a:chExt cx="3079273" cy="6021288"/>
          </a:xfrm>
        </p:grpSpPr>
        <p:sp>
          <p:nvSpPr>
            <p:cNvPr id="8" name="Rectangle 7"/>
            <p:cNvSpPr/>
            <p:nvPr/>
          </p:nvSpPr>
          <p:spPr>
            <a:xfrm>
              <a:off x="6075743" y="3501008"/>
              <a:ext cx="3079273" cy="3068960"/>
            </a:xfrm>
            <a:prstGeom prst="rect">
              <a:avLst/>
            </a:prstGeom>
            <a:solidFill>
              <a:srgbClr val="FFC82D"/>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Reading Aloud </a:t>
              </a:r>
            </a:p>
            <a:p>
              <a:pPr algn="ctr"/>
              <a:r>
                <a:rPr lang="en-US" sz="3200" b="1" dirty="0" smtClean="0"/>
                <a:t>in English</a:t>
              </a:r>
            </a:p>
            <a:p>
              <a:pPr algn="just"/>
              <a:r>
                <a:rPr lang="en-US" dirty="0" smtClean="0"/>
                <a:t>“40% of rural grade 5 students were reading slower than 40WCPM, i.e. too slow to understand what they were reading. 11% could not read one word (Draper &amp; Spaull, 2015)</a:t>
              </a:r>
              <a:endParaRPr lang="en-US" sz="1600" dirty="0"/>
            </a:p>
          </p:txBody>
        </p:sp>
        <p:pic>
          <p:nvPicPr>
            <p:cNvPr id="3" name="Picture 2" descr="Screen Shot 2016-05-23 at 8.46.23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48680"/>
              <a:ext cx="2226145" cy="2477889"/>
            </a:xfrm>
            <a:prstGeom prst="rect">
              <a:avLst/>
            </a:prstGeom>
          </p:spPr>
        </p:pic>
      </p:grpSp>
      <p:grpSp>
        <p:nvGrpSpPr>
          <p:cNvPr id="18" name="Group 17"/>
          <p:cNvGrpSpPr/>
          <p:nvPr/>
        </p:nvGrpSpPr>
        <p:grpSpPr>
          <a:xfrm>
            <a:off x="4788024" y="1196752"/>
            <a:ext cx="3079273" cy="5301208"/>
            <a:chOff x="-34943" y="1196752"/>
            <a:chExt cx="3079273" cy="5301208"/>
          </a:xfrm>
        </p:grpSpPr>
        <p:sp>
          <p:nvSpPr>
            <p:cNvPr id="15" name="Rectangle 14"/>
            <p:cNvSpPr/>
            <p:nvPr/>
          </p:nvSpPr>
          <p:spPr>
            <a:xfrm>
              <a:off x="-34943" y="3429000"/>
              <a:ext cx="3079273" cy="3068960"/>
            </a:xfrm>
            <a:prstGeom prst="rect">
              <a:avLst/>
            </a:prstGeom>
            <a:solidFill>
              <a:srgbClr val="43C028"/>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ESL Thresholds</a:t>
              </a:r>
            </a:p>
            <a:p>
              <a:pPr algn="ctr"/>
              <a:endParaRPr lang="en-US" sz="3200" b="1" dirty="0" smtClean="0"/>
            </a:p>
            <a:p>
              <a:pPr algn="just"/>
              <a:r>
                <a:rPr lang="en-US" sz="1600" dirty="0" smtClean="0"/>
                <a:t>“In the first multivariate analysis of Oral Reading Fluency &amp; comprehension we found that ESL readers seem to have a lower threshold (70WCPM) before which returns to comprehension are highest” (Pretorius &amp; Spaull, 2016)</a:t>
              </a:r>
              <a:endParaRPr lang="en-US" sz="1400" dirty="0"/>
            </a:p>
          </p:txBody>
        </p:sp>
        <p:pic>
          <p:nvPicPr>
            <p:cNvPr id="17" name="Picture 16"/>
            <p:cNvPicPr>
              <a:picLocks noChangeAspect="1"/>
            </p:cNvPicPr>
            <p:nvPr/>
          </p:nvPicPr>
          <p:blipFill>
            <a:blip r:embed="rId3"/>
            <a:stretch>
              <a:fillRect/>
            </a:stretch>
          </p:blipFill>
          <p:spPr>
            <a:xfrm>
              <a:off x="181081" y="1196752"/>
              <a:ext cx="2614203" cy="1440160"/>
            </a:xfrm>
            <a:prstGeom prst="rect">
              <a:avLst/>
            </a:prstGeom>
          </p:spPr>
        </p:pic>
      </p:grpSp>
    </p:spTree>
    <p:extLst>
      <p:ext uri="{BB962C8B-B14F-4D97-AF65-F5344CB8AC3E}">
        <p14:creationId xmlns:p14="http://schemas.microsoft.com/office/powerpoint/2010/main" val="233029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24744"/>
            <a:ext cx="4978896" cy="4090466"/>
          </a:xfrm>
          <a:solidFill>
            <a:srgbClr val="FF0080"/>
          </a:solidFill>
        </p:spPr>
        <p:txBody>
          <a:bodyPr>
            <a:normAutofit/>
          </a:bodyPr>
          <a:lstStyle/>
          <a:p>
            <a:r>
              <a:rPr lang="en-US" dirty="0" smtClean="0">
                <a:solidFill>
                  <a:schemeClr val="bg1"/>
                </a:solidFill>
              </a:rPr>
              <a:t>How many rural Gr5 South African children can read in </a:t>
            </a:r>
            <a:r>
              <a:rPr lang="en-US" u="sng" dirty="0" smtClean="0">
                <a:solidFill>
                  <a:schemeClr val="bg1"/>
                </a:solidFill>
              </a:rPr>
              <a:t>English</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19885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3 at 7.34.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13953"/>
          </a:xfrm>
          <a:prstGeom prst="rect">
            <a:avLst/>
          </a:prstGeom>
        </p:spPr>
      </p:pic>
    </p:spTree>
    <p:extLst>
      <p:ext uri="{BB962C8B-B14F-4D97-AF65-F5344CB8AC3E}">
        <p14:creationId xmlns:p14="http://schemas.microsoft.com/office/powerpoint/2010/main" val="27605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24744"/>
            <a:ext cx="4978896" cy="4090466"/>
          </a:xfrm>
          <a:solidFill>
            <a:srgbClr val="FF0080"/>
          </a:solidFill>
        </p:spPr>
        <p:txBody>
          <a:bodyPr>
            <a:normAutofit/>
          </a:bodyPr>
          <a:lstStyle/>
          <a:p>
            <a:r>
              <a:rPr lang="en-US" dirty="0" smtClean="0">
                <a:solidFill>
                  <a:schemeClr val="bg1"/>
                </a:solidFill>
              </a:rPr>
              <a:t>How many Gr4 South African children can read in </a:t>
            </a:r>
            <a:r>
              <a:rPr lang="en-US" u="sng" dirty="0" smtClean="0">
                <a:solidFill>
                  <a:schemeClr val="bg1"/>
                </a:solidFill>
              </a:rPr>
              <a:t>African languages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409244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3 at 7.33.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5987385"/>
          </a:xfrm>
          <a:prstGeom prst="rect">
            <a:avLst/>
          </a:prstGeom>
        </p:spPr>
      </p:pic>
      <p:sp>
        <p:nvSpPr>
          <p:cNvPr id="6" name="TextBox 5"/>
          <p:cNvSpPr txBox="1"/>
          <p:nvPr/>
        </p:nvSpPr>
        <p:spPr>
          <a:xfrm>
            <a:off x="1979712" y="5373216"/>
            <a:ext cx="1691680" cy="1200329"/>
          </a:xfrm>
          <a:prstGeom prst="rect">
            <a:avLst/>
          </a:prstGeom>
          <a:solidFill>
            <a:schemeClr val="bg1">
              <a:lumMod val="85000"/>
            </a:schemeClr>
          </a:solidFill>
        </p:spPr>
        <p:txBody>
          <a:bodyPr wrap="square" rtlCol="0">
            <a:spAutoFit/>
          </a:bodyPr>
          <a:lstStyle/>
          <a:p>
            <a:r>
              <a:rPr lang="en-US" dirty="0" smtClean="0"/>
              <a:t>Cannot locate and retrieve an explicitly stated detail</a:t>
            </a:r>
            <a:endParaRPr lang="en-US" dirty="0"/>
          </a:p>
        </p:txBody>
      </p:sp>
      <p:sp>
        <p:nvSpPr>
          <p:cNvPr id="7" name="TextBox 6"/>
          <p:cNvSpPr txBox="1"/>
          <p:nvPr/>
        </p:nvSpPr>
        <p:spPr>
          <a:xfrm>
            <a:off x="3995936" y="5373216"/>
            <a:ext cx="1800200" cy="1200329"/>
          </a:xfrm>
          <a:prstGeom prst="rect">
            <a:avLst/>
          </a:prstGeom>
          <a:solidFill>
            <a:schemeClr val="bg1">
              <a:lumMod val="85000"/>
            </a:schemeClr>
          </a:solidFill>
        </p:spPr>
        <p:txBody>
          <a:bodyPr wrap="square" rtlCol="0">
            <a:spAutoFit/>
          </a:bodyPr>
          <a:lstStyle/>
          <a:p>
            <a:r>
              <a:rPr lang="en-US" dirty="0" smtClean="0"/>
              <a:t>Cannot interpret obvious reasons and causes</a:t>
            </a:r>
            <a:endParaRPr lang="en-US" dirty="0"/>
          </a:p>
          <a:p>
            <a:endParaRPr lang="en-US" dirty="0"/>
          </a:p>
        </p:txBody>
      </p:sp>
    </p:spTree>
    <p:extLst>
      <p:ext uri="{BB962C8B-B14F-4D97-AF65-F5344CB8AC3E}">
        <p14:creationId xmlns:p14="http://schemas.microsoft.com/office/powerpoint/2010/main" val="35564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76872"/>
            <a:ext cx="2314600" cy="2002234"/>
          </a:xfrm>
          <a:solidFill>
            <a:srgbClr val="66CCFF"/>
          </a:solidFill>
        </p:spPr>
        <p:txBody>
          <a:bodyPr>
            <a:normAutofit/>
          </a:bodyPr>
          <a:lstStyle/>
          <a:p>
            <a:r>
              <a:rPr lang="en-US" b="1" dirty="0" smtClean="0">
                <a:solidFill>
                  <a:srgbClr val="FFFFFF"/>
                </a:solidFill>
              </a:rPr>
              <a:t>Policy déjà vu</a:t>
            </a:r>
            <a:endParaRPr lang="en-US" b="1" dirty="0">
              <a:solidFill>
                <a:srgbClr val="FFFFFF"/>
              </a:solidFill>
            </a:endParaRPr>
          </a:p>
        </p:txBody>
      </p:sp>
      <p:sp>
        <p:nvSpPr>
          <p:cNvPr id="4" name="Content Placeholder 2"/>
          <p:cNvSpPr>
            <a:spLocks noGrp="1"/>
          </p:cNvSpPr>
          <p:nvPr>
            <p:ph idx="1"/>
          </p:nvPr>
        </p:nvSpPr>
        <p:spPr>
          <a:xfrm>
            <a:off x="3491880" y="476672"/>
            <a:ext cx="5338936" cy="6048672"/>
          </a:xfrm>
          <a:solidFill>
            <a:srgbClr val="66CCFF"/>
          </a:solidFill>
        </p:spPr>
        <p:txBody>
          <a:bodyPr>
            <a:normAutofit fontScale="92500" lnSpcReduction="20000"/>
          </a:bodyPr>
          <a:lstStyle/>
          <a:p>
            <a:pPr marL="0" indent="0">
              <a:buNone/>
            </a:pPr>
            <a:r>
              <a:rPr lang="en-US" sz="3900" b="1" dirty="0" smtClean="0">
                <a:solidFill>
                  <a:srgbClr val="FFFFFF"/>
                </a:solidFill>
              </a:rPr>
              <a:t>We’ve been on this rodeo before…</a:t>
            </a:r>
          </a:p>
          <a:p>
            <a:pPr marL="0" indent="0">
              <a:buNone/>
            </a:pPr>
            <a:endParaRPr lang="en-US" dirty="0" smtClean="0"/>
          </a:p>
          <a:p>
            <a:pPr marL="571500" indent="-514350">
              <a:buFont typeface="+mj-lt"/>
              <a:buAutoNum type="arabicPeriod"/>
            </a:pPr>
            <a:r>
              <a:rPr lang="en-US" sz="2000" b="1" dirty="0" smtClean="0"/>
              <a:t>National Reading Strategy</a:t>
            </a:r>
            <a:r>
              <a:rPr lang="en-US" sz="2000" dirty="0" smtClean="0"/>
              <a:t> (DBE, 2008) – </a:t>
            </a:r>
            <a:r>
              <a:rPr lang="en-US" sz="2000" dirty="0" err="1" smtClean="0"/>
              <a:t>Pandor</a:t>
            </a:r>
            <a:endParaRPr lang="en-US" sz="2000" dirty="0" smtClean="0"/>
          </a:p>
          <a:p>
            <a:pPr marL="571500" indent="-514350">
              <a:buFont typeface="+mj-lt"/>
              <a:buAutoNum type="arabicPeriod"/>
            </a:pPr>
            <a:r>
              <a:rPr lang="en-US" sz="2000" b="1" dirty="0" smtClean="0"/>
              <a:t>Teaching Reading in the Early Grades</a:t>
            </a:r>
            <a:r>
              <a:rPr lang="en-US" sz="2000" dirty="0" smtClean="0"/>
              <a:t>: A Teacher’s Handbooks (DBE, 2008)</a:t>
            </a:r>
          </a:p>
          <a:p>
            <a:pPr marL="571500" indent="-514350">
              <a:buFont typeface="+mj-lt"/>
              <a:buAutoNum type="arabicPeriod"/>
            </a:pPr>
            <a:r>
              <a:rPr lang="en-US" sz="2000" b="1" dirty="0" smtClean="0"/>
              <a:t>Western Cape Numeracy &amp; Literacy Strategy </a:t>
            </a:r>
            <a:r>
              <a:rPr lang="en-US" sz="2000" dirty="0" smtClean="0"/>
              <a:t>2006-2016 (WCED, 2006)</a:t>
            </a:r>
          </a:p>
          <a:p>
            <a:pPr marL="571500" indent="-514350">
              <a:buFont typeface="+mj-lt"/>
              <a:buAutoNum type="arabicPeriod"/>
            </a:pPr>
            <a:r>
              <a:rPr lang="en-US" sz="2000" b="1" dirty="0" smtClean="0"/>
              <a:t>Foundations for Learning </a:t>
            </a:r>
            <a:r>
              <a:rPr lang="en-US" sz="2000" dirty="0" smtClean="0"/>
              <a:t>Campaign (DBE, 2008)</a:t>
            </a:r>
          </a:p>
          <a:p>
            <a:pPr marL="571500" indent="-514350">
              <a:buFont typeface="+mj-lt"/>
              <a:buAutoNum type="arabicPeriod"/>
            </a:pPr>
            <a:r>
              <a:rPr lang="en-US" sz="2000" b="1" dirty="0" smtClean="0"/>
              <a:t>Gauteng Primary Literacy Strategy </a:t>
            </a:r>
            <a:r>
              <a:rPr lang="en-US" sz="2000" dirty="0" smtClean="0"/>
              <a:t>2010-2014 (GDE, 2010)</a:t>
            </a:r>
          </a:p>
          <a:p>
            <a:pPr marL="571500" indent="-514350">
              <a:buFont typeface="+mj-lt"/>
              <a:buAutoNum type="arabicPeriod"/>
            </a:pPr>
            <a:r>
              <a:rPr lang="en-US" sz="2000" b="1" dirty="0" smtClean="0"/>
              <a:t>Systematic Method for Reading Success</a:t>
            </a:r>
            <a:r>
              <a:rPr lang="en-US" sz="2000" dirty="0" smtClean="0"/>
              <a:t> (Hollingsworth &amp; Gains, 2009)</a:t>
            </a:r>
          </a:p>
          <a:p>
            <a:pPr marL="571500" indent="-514350">
              <a:buFont typeface="+mj-lt"/>
              <a:buAutoNum type="arabicPeriod"/>
            </a:pPr>
            <a:r>
              <a:rPr lang="en-US" sz="2000" b="1" dirty="0" smtClean="0"/>
              <a:t>Western Cape Living Labs Schools </a:t>
            </a:r>
            <a:r>
              <a:rPr lang="en-US" sz="2000" dirty="0" smtClean="0"/>
              <a:t>(WCED, 2015)</a:t>
            </a:r>
          </a:p>
          <a:p>
            <a:pPr marL="571500" indent="-514350">
              <a:buFont typeface="+mj-lt"/>
              <a:buAutoNum type="arabicPeriod"/>
            </a:pPr>
            <a:r>
              <a:rPr lang="en-US" sz="2000" b="1" dirty="0" smtClean="0"/>
              <a:t>Drop Everything &amp; Read Campaign</a:t>
            </a:r>
          </a:p>
          <a:p>
            <a:pPr marL="571500" indent="-514350">
              <a:buFont typeface="+mj-lt"/>
              <a:buAutoNum type="arabicPeriod"/>
            </a:pPr>
            <a:endParaRPr lang="en-US" sz="2000" dirty="0" smtClean="0"/>
          </a:p>
          <a:p>
            <a:pPr marL="57150" indent="0" algn="ctr">
              <a:buNone/>
            </a:pPr>
            <a:r>
              <a:rPr lang="en-US" sz="1400" i="1" dirty="0" smtClean="0"/>
              <a:t>(See PSPPD Report (2016) for full discussion of previous reading initiatives)</a:t>
            </a:r>
          </a:p>
          <a:p>
            <a:pPr marL="571500" indent="-514350">
              <a:buFont typeface="+mj-lt"/>
              <a:buAutoNum type="arabicPeriod"/>
            </a:pPr>
            <a:endParaRPr lang="en-US" sz="2000" dirty="0" smtClean="0"/>
          </a:p>
          <a:p>
            <a:pPr marL="971550" lvl="1" indent="-514350">
              <a:buFont typeface="+mj-lt"/>
              <a:buAutoNum type="arabicPeriod"/>
            </a:pPr>
            <a:endParaRPr lang="en-US" sz="2000" dirty="0"/>
          </a:p>
        </p:txBody>
      </p:sp>
    </p:spTree>
    <p:extLst>
      <p:ext uri="{BB962C8B-B14F-4D97-AF65-F5344CB8AC3E}">
        <p14:creationId xmlns:p14="http://schemas.microsoft.com/office/powerpoint/2010/main" val="2485042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23"/>
            <a:ext cx="5962593" cy="6858000"/>
          </a:xfrm>
          <a:prstGeom prst="rect">
            <a:avLst/>
          </a:prstGeom>
        </p:spPr>
      </p:pic>
      <p:sp>
        <p:nvSpPr>
          <p:cNvPr id="5" name="Title 1"/>
          <p:cNvSpPr>
            <a:spLocks noGrp="1"/>
          </p:cNvSpPr>
          <p:nvPr>
            <p:ph type="title"/>
          </p:nvPr>
        </p:nvSpPr>
        <p:spPr>
          <a:xfrm>
            <a:off x="6372200" y="2204864"/>
            <a:ext cx="2458616" cy="2074242"/>
          </a:xfrm>
          <a:solidFill>
            <a:srgbClr val="43C028"/>
          </a:solidFill>
        </p:spPr>
        <p:txBody>
          <a:bodyPr>
            <a:noAutofit/>
          </a:bodyPr>
          <a:lstStyle/>
          <a:p>
            <a:r>
              <a:rPr lang="en-US" sz="2400" b="1" dirty="0" smtClean="0">
                <a:solidFill>
                  <a:srgbClr val="FFFFFF"/>
                </a:solidFill>
              </a:rPr>
              <a:t>Developing a course to teach FP teachers how to teach reading</a:t>
            </a:r>
            <a:endParaRPr lang="en-US" sz="2400" b="1" dirty="0">
              <a:solidFill>
                <a:srgbClr val="FFFFFF"/>
              </a:solidFill>
            </a:endParaRPr>
          </a:p>
        </p:txBody>
      </p:sp>
    </p:spTree>
    <p:extLst>
      <p:ext uri="{BB962C8B-B14F-4D97-AF65-F5344CB8AC3E}">
        <p14:creationId xmlns:p14="http://schemas.microsoft.com/office/powerpoint/2010/main" val="2222803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m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370" y="-21047"/>
            <a:ext cx="5271630" cy="6858000"/>
          </a:xfrm>
          <a:prstGeom prst="rect">
            <a:avLst/>
          </a:prstGeom>
        </p:spPr>
      </p:pic>
      <p:pic>
        <p:nvPicPr>
          <p:cNvPr id="5" name="Picture 4" descr="Screen Shot 2016-05-23 at 9.5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3072362" cy="4365104"/>
          </a:xfrm>
          <a:prstGeom prst="rect">
            <a:avLst/>
          </a:prstGeom>
        </p:spPr>
      </p:pic>
    </p:spTree>
    <p:extLst>
      <p:ext uri="{BB962C8B-B14F-4D97-AF65-F5344CB8AC3E}">
        <p14:creationId xmlns:p14="http://schemas.microsoft.com/office/powerpoint/2010/main" val="29117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6720C"/>
          </a:solidFill>
        </p:spPr>
        <p:txBody>
          <a:bodyPr>
            <a:normAutofit/>
          </a:bodyPr>
          <a:lstStyle/>
          <a:p>
            <a:r>
              <a:rPr lang="en-US" b="1" dirty="0" smtClean="0">
                <a:solidFill>
                  <a:srgbClr val="FFFFFF"/>
                </a:solidFill>
              </a:rPr>
              <a:t>12 Policy Recommendations</a:t>
            </a:r>
            <a:endParaRPr lang="en-US" dirty="0">
              <a:solidFill>
                <a:srgbClr val="FFFFFF"/>
              </a:solidFill>
            </a:endParaRP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marL="514350" indent="-514350">
              <a:lnSpc>
                <a:spcPct val="110000"/>
              </a:lnSpc>
              <a:buFont typeface="+mj-lt"/>
              <a:buAutoNum type="arabicPeriod"/>
            </a:pPr>
            <a:r>
              <a:rPr lang="en-US" b="1" dirty="0" smtClean="0"/>
              <a:t>Emphasize reading </a:t>
            </a:r>
            <a:r>
              <a:rPr lang="en-US" dirty="0" smtClean="0"/>
              <a:t>as a unifying goal for early primary schooling</a:t>
            </a:r>
          </a:p>
          <a:p>
            <a:pPr marL="514350" indent="-514350">
              <a:lnSpc>
                <a:spcPct val="110000"/>
              </a:lnSpc>
              <a:buFont typeface="+mj-lt"/>
              <a:buAutoNum type="arabicPeriod"/>
            </a:pPr>
            <a:r>
              <a:rPr lang="en-US" dirty="0" smtClean="0"/>
              <a:t>Teaching primary school </a:t>
            </a:r>
            <a:r>
              <a:rPr lang="en-US" b="1" dirty="0" smtClean="0">
                <a:solidFill>
                  <a:srgbClr val="3366FF"/>
                </a:solidFill>
              </a:rPr>
              <a:t>teachers how to teach reading</a:t>
            </a:r>
            <a:r>
              <a:rPr lang="en-US" b="1" dirty="0" smtClean="0"/>
              <a:t> </a:t>
            </a:r>
            <a:r>
              <a:rPr lang="en-US" dirty="0" smtClean="0"/>
              <a:t>in African languages and in English</a:t>
            </a:r>
          </a:p>
          <a:p>
            <a:pPr marL="514350" indent="-514350">
              <a:lnSpc>
                <a:spcPct val="110000"/>
              </a:lnSpc>
              <a:buFont typeface="+mj-lt"/>
              <a:buAutoNum type="arabicPeriod"/>
            </a:pPr>
            <a:r>
              <a:rPr lang="en-US" dirty="0" smtClean="0"/>
              <a:t>Develop evidence-based interventions and evaluations and provide sustained support</a:t>
            </a:r>
          </a:p>
          <a:p>
            <a:pPr marL="514350" indent="-514350">
              <a:lnSpc>
                <a:spcPct val="110000"/>
              </a:lnSpc>
              <a:buFont typeface="+mj-lt"/>
              <a:buAutoNum type="arabicPeriod"/>
            </a:pPr>
            <a:r>
              <a:rPr lang="en-US" dirty="0" smtClean="0"/>
              <a:t>Declare early literacy research (particularly in African languages) a </a:t>
            </a:r>
            <a:r>
              <a:rPr lang="en-US" b="1" dirty="0" smtClean="0">
                <a:solidFill>
                  <a:srgbClr val="C828CC"/>
                </a:solidFill>
              </a:rPr>
              <a:t>NRF research priority area </a:t>
            </a:r>
          </a:p>
          <a:p>
            <a:pPr marL="514350" indent="-514350">
              <a:lnSpc>
                <a:spcPct val="110000"/>
              </a:lnSpc>
              <a:buFont typeface="+mj-lt"/>
              <a:buAutoNum type="arabicPeriod"/>
            </a:pPr>
            <a:r>
              <a:rPr lang="en-US" dirty="0" smtClean="0"/>
              <a:t>Establish Oral Reading </a:t>
            </a:r>
            <a:r>
              <a:rPr lang="en-US" b="1" dirty="0" smtClean="0">
                <a:solidFill>
                  <a:srgbClr val="43C028"/>
                </a:solidFill>
              </a:rPr>
              <a:t>Fluency Norms </a:t>
            </a:r>
            <a:r>
              <a:rPr lang="en-US" dirty="0" smtClean="0"/>
              <a:t>for SA African languages</a:t>
            </a:r>
          </a:p>
          <a:p>
            <a:pPr marL="514350" indent="-514350">
              <a:lnSpc>
                <a:spcPct val="110000"/>
              </a:lnSpc>
              <a:buFont typeface="+mj-lt"/>
              <a:buAutoNum type="arabicPeriod"/>
            </a:pPr>
            <a:r>
              <a:rPr lang="en-US" dirty="0" smtClean="0"/>
              <a:t>Use DBE workbooks to </a:t>
            </a:r>
            <a:r>
              <a:rPr lang="en-US" b="1" dirty="0" smtClean="0"/>
              <a:t>measure curriculum coverage </a:t>
            </a:r>
            <a:endParaRPr lang="en-US" b="1" dirty="0"/>
          </a:p>
        </p:txBody>
      </p:sp>
    </p:spTree>
    <p:extLst>
      <p:ext uri="{BB962C8B-B14F-4D97-AF65-F5344CB8AC3E}">
        <p14:creationId xmlns:p14="http://schemas.microsoft.com/office/powerpoint/2010/main" val="396268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startAt="7"/>
            </a:pPr>
            <a:r>
              <a:rPr lang="en-US" dirty="0" smtClean="0"/>
              <a:t>Eliminate </a:t>
            </a:r>
            <a:r>
              <a:rPr lang="en-US" b="1" dirty="0" smtClean="0"/>
              <a:t>gender inequality </a:t>
            </a:r>
            <a:r>
              <a:rPr lang="en-US" dirty="0" smtClean="0"/>
              <a:t>in the appointment of principals</a:t>
            </a:r>
          </a:p>
          <a:p>
            <a:pPr marL="514350" indent="-514350">
              <a:buFont typeface="+mj-lt"/>
              <a:buAutoNum type="arabicPeriod" startAt="7"/>
            </a:pPr>
            <a:r>
              <a:rPr lang="en-US" dirty="0" smtClean="0"/>
              <a:t>Continue to test students regularly through the </a:t>
            </a:r>
            <a:r>
              <a:rPr lang="en-US" b="1" dirty="0" smtClean="0"/>
              <a:t>ANAs</a:t>
            </a:r>
          </a:p>
          <a:p>
            <a:pPr marL="514350" indent="-514350">
              <a:buFont typeface="+mj-lt"/>
              <a:buAutoNum type="arabicPeriod" startAt="7"/>
            </a:pPr>
            <a:r>
              <a:rPr lang="en-US" dirty="0" smtClean="0"/>
              <a:t>Review </a:t>
            </a:r>
            <a:r>
              <a:rPr lang="en-US" b="1" dirty="0" smtClean="0"/>
              <a:t>the </a:t>
            </a:r>
            <a:r>
              <a:rPr lang="en-US" b="1" dirty="0" smtClean="0">
                <a:solidFill>
                  <a:srgbClr val="C828CC"/>
                </a:solidFill>
              </a:rPr>
              <a:t>allocation of district-level resources </a:t>
            </a:r>
            <a:r>
              <a:rPr lang="en-US" dirty="0" smtClean="0"/>
              <a:t>and personnel</a:t>
            </a:r>
          </a:p>
          <a:p>
            <a:pPr marL="514350" indent="-514350">
              <a:buFont typeface="+mj-lt"/>
              <a:buAutoNum type="arabicPeriod" startAt="7"/>
            </a:pPr>
            <a:r>
              <a:rPr lang="en-US" b="1" dirty="0" smtClean="0"/>
              <a:t>Develop a course </a:t>
            </a:r>
            <a:r>
              <a:rPr lang="en-US" dirty="0" smtClean="0"/>
              <a:t>to teach Foundation Phase teachers how to teach reading</a:t>
            </a:r>
          </a:p>
          <a:p>
            <a:pPr marL="514350" indent="-514350">
              <a:buFont typeface="+mj-lt"/>
              <a:buAutoNum type="arabicPeriod" startAt="7"/>
            </a:pPr>
            <a:r>
              <a:rPr lang="en-US" dirty="0" smtClean="0"/>
              <a:t>Investigate the extent of and reasons for extreme class-sizes in FP</a:t>
            </a:r>
          </a:p>
          <a:p>
            <a:pPr marL="514350" indent="-514350">
              <a:buFont typeface="+mj-lt"/>
              <a:buAutoNum type="arabicPeriod" startAt="7"/>
            </a:pPr>
            <a:r>
              <a:rPr lang="en-US" dirty="0" smtClean="0"/>
              <a:t>Prioritize the </a:t>
            </a:r>
            <a:r>
              <a:rPr lang="en-US" b="1" dirty="0" smtClean="0">
                <a:solidFill>
                  <a:srgbClr val="C828CC"/>
                </a:solidFill>
              </a:rPr>
              <a:t>elimination of extreme class sizes </a:t>
            </a:r>
            <a:r>
              <a:rPr lang="en-US" b="1" dirty="0" smtClean="0"/>
              <a:t>in the FP</a:t>
            </a:r>
            <a:endParaRPr lang="en-US" b="1" dirty="0"/>
          </a:p>
        </p:txBody>
      </p:sp>
      <p:sp>
        <p:nvSpPr>
          <p:cNvPr id="5" name="Title 1"/>
          <p:cNvSpPr txBox="1">
            <a:spLocks/>
          </p:cNvSpPr>
          <p:nvPr/>
        </p:nvSpPr>
        <p:spPr>
          <a:xfrm>
            <a:off x="395536" y="260648"/>
            <a:ext cx="8229600" cy="1143000"/>
          </a:xfrm>
          <a:prstGeom prst="rect">
            <a:avLst/>
          </a:prstGeom>
          <a:solidFill>
            <a:srgbClr val="D6720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Helvetica"/>
                <a:ea typeface="+mj-ea"/>
                <a:cs typeface="Helvetica"/>
              </a:defRPr>
            </a:lvl1pPr>
          </a:lstStyle>
          <a:p>
            <a:r>
              <a:rPr lang="en-US" b="1" smtClean="0">
                <a:solidFill>
                  <a:srgbClr val="FFFFFF"/>
                </a:solidFill>
              </a:rPr>
              <a:t>12 Policy Recommendations</a:t>
            </a:r>
            <a:endParaRPr lang="en-US" dirty="0">
              <a:solidFill>
                <a:srgbClr val="FFFFFF"/>
              </a:solidFill>
            </a:endParaRPr>
          </a:p>
        </p:txBody>
      </p:sp>
    </p:spTree>
    <p:extLst>
      <p:ext uri="{BB962C8B-B14F-4D97-AF65-F5344CB8AC3E}">
        <p14:creationId xmlns:p14="http://schemas.microsoft.com/office/powerpoint/2010/main" val="2533890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5-23 at 8.5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3287434" cy="3700388"/>
          </a:xfrm>
          <a:prstGeom prst="rect">
            <a:avLst/>
          </a:prstGeom>
        </p:spPr>
      </p:pic>
      <p:pic>
        <p:nvPicPr>
          <p:cNvPr id="6" name="Picture 5" descr="Screen Shot 2016-05-23 at 8.5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8640"/>
            <a:ext cx="4192169" cy="6425952"/>
          </a:xfrm>
          <a:prstGeom prst="rect">
            <a:avLst/>
          </a:prstGeom>
        </p:spPr>
      </p:pic>
    </p:spTree>
    <p:extLst>
      <p:ext uri="{BB962C8B-B14F-4D97-AF65-F5344CB8AC3E}">
        <p14:creationId xmlns:p14="http://schemas.microsoft.com/office/powerpoint/2010/main" val="5456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65104" y="1340768"/>
            <a:ext cx="4978896" cy="4090466"/>
          </a:xfrm>
          <a:solidFill>
            <a:srgbClr val="FF0080"/>
          </a:solidFill>
        </p:spPr>
        <p:txBody>
          <a:bodyPr>
            <a:normAutofit/>
          </a:bodyPr>
          <a:lstStyle/>
          <a:p>
            <a:r>
              <a:rPr lang="en-US" sz="5400" b="1" dirty="0">
                <a:solidFill>
                  <a:schemeClr val="bg1"/>
                </a:solidFill>
              </a:rPr>
              <a:t>Comments / Questions</a:t>
            </a:r>
            <a:r>
              <a:rPr lang="en-US" sz="5400" b="1" dirty="0" smtClean="0">
                <a:solidFill>
                  <a:schemeClr val="bg1"/>
                </a:solidFill>
              </a:rPr>
              <a:t>?</a:t>
            </a:r>
            <a:br>
              <a:rPr lang="en-US" sz="5400" b="1" dirty="0" smtClean="0">
                <a:solidFill>
                  <a:schemeClr val="bg1"/>
                </a:solidFill>
              </a:rPr>
            </a:br>
            <a:r>
              <a:rPr lang="en-US" sz="2000" dirty="0" smtClean="0">
                <a:solidFill>
                  <a:schemeClr val="bg1"/>
                </a:solidFill>
              </a:rPr>
              <a:t>These research reports &amp; policy briefs are available online at </a:t>
            </a:r>
            <a:r>
              <a:rPr lang="en-US" sz="2400" b="1" dirty="0" err="1" smtClean="0">
                <a:solidFill>
                  <a:schemeClr val="bg1"/>
                </a:solidFill>
              </a:rPr>
              <a:t>resep.sun.ac.za</a:t>
            </a:r>
            <a:r>
              <a:rPr lang="en-US" sz="2400" b="1" dirty="0" smtClean="0">
                <a:solidFill>
                  <a:schemeClr val="bg1"/>
                </a:solidFill>
              </a:rPr>
              <a:t> </a:t>
            </a:r>
            <a:br>
              <a:rPr lang="en-US" sz="2400" b="1" dirty="0" smtClean="0">
                <a:solidFill>
                  <a:schemeClr val="bg1"/>
                </a:solidFill>
              </a:rPr>
            </a:br>
            <a:r>
              <a:rPr lang="en-US" sz="2000" dirty="0">
                <a:solidFill>
                  <a:schemeClr val="bg1"/>
                </a:solidFill>
              </a:rPr>
              <a:t/>
            </a:r>
            <a:br>
              <a:rPr lang="en-US" sz="2000" dirty="0">
                <a:solidFill>
                  <a:schemeClr val="bg1"/>
                </a:solidFill>
              </a:rPr>
            </a:br>
            <a:r>
              <a:rPr lang="en-US" sz="2000" dirty="0" smtClean="0">
                <a:solidFill>
                  <a:schemeClr val="bg1"/>
                </a:solidFill>
                <a:hlinkClick r:id="rId2"/>
              </a:rPr>
              <a:t>NicholasSpaull@gmail.com</a:t>
            </a:r>
            <a:r>
              <a:rPr lang="en-US" sz="2000" dirty="0" smtClean="0">
                <a:solidFill>
                  <a:schemeClr val="bg1"/>
                </a:solidFill>
              </a:rPr>
              <a:t> </a:t>
            </a:r>
            <a:endParaRPr lang="en-US" sz="6000" dirty="0">
              <a:solidFill>
                <a:schemeClr val="bg1"/>
              </a:solidFill>
            </a:endParaRPr>
          </a:p>
        </p:txBody>
      </p:sp>
      <p:pic>
        <p:nvPicPr>
          <p:cNvPr id="5" name="Picture 4"/>
          <p:cNvPicPr>
            <a:picLocks noChangeAspect="1"/>
          </p:cNvPicPr>
          <p:nvPr/>
        </p:nvPicPr>
        <p:blipFill>
          <a:blip r:embed="rId3"/>
          <a:stretch>
            <a:fillRect/>
          </a:stretch>
        </p:blipFill>
        <p:spPr>
          <a:xfrm>
            <a:off x="827584" y="2204864"/>
            <a:ext cx="2520280" cy="2411491"/>
          </a:xfrm>
          <a:prstGeom prst="rect">
            <a:avLst/>
          </a:prstGeom>
        </p:spPr>
      </p:pic>
    </p:spTree>
    <p:extLst>
      <p:ext uri="{BB962C8B-B14F-4D97-AF65-F5344CB8AC3E}">
        <p14:creationId xmlns:p14="http://schemas.microsoft.com/office/powerpoint/2010/main" val="1380574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3 at 9.39.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8100"/>
            <a:ext cx="9144000" cy="4224584"/>
          </a:xfrm>
          <a:prstGeom prst="rect">
            <a:avLst/>
          </a:prstGeom>
        </p:spPr>
      </p:pic>
    </p:spTree>
    <p:extLst>
      <p:ext uri="{BB962C8B-B14F-4D97-AF65-F5344CB8AC3E}">
        <p14:creationId xmlns:p14="http://schemas.microsoft.com/office/powerpoint/2010/main" val="198769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4" name="Rectangle 3"/>
          <p:cNvSpPr/>
          <p:nvPr/>
        </p:nvSpPr>
        <p:spPr>
          <a:xfrm>
            <a:off x="1979712" y="2276872"/>
            <a:ext cx="5063067" cy="2031325"/>
          </a:xfrm>
          <a:prstGeom prst="rect">
            <a:avLst/>
          </a:prstGeom>
          <a:solidFill>
            <a:schemeClr val="bg1">
              <a:lumMod val="85000"/>
            </a:schemeClr>
          </a:solidFill>
        </p:spPr>
        <p:txBody>
          <a:bodyPr wrap="square">
            <a:spAutoFit/>
          </a:bodyPr>
          <a:lstStyle/>
          <a:p>
            <a:r>
              <a:rPr lang="en-GB" i="1" dirty="0"/>
              <a:t>“Reading is, without doubt, the most important linguistic skill that needs to be developed in young children. Reading serves as a building block upon which all other learning takes place…This National Reading Strategy takes as its focus that reading failure begins in early grades, and it is at that level that interventions must be made” (DoE, 2008: 18).</a:t>
            </a:r>
            <a:endParaRPr lang="en-ZA" dirty="0"/>
          </a:p>
        </p:txBody>
      </p:sp>
    </p:spTree>
    <p:extLst>
      <p:ext uri="{BB962C8B-B14F-4D97-AF65-F5344CB8AC3E}">
        <p14:creationId xmlns:p14="http://schemas.microsoft.com/office/powerpoint/2010/main" val="385067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65104" y="1340768"/>
            <a:ext cx="4978896" cy="4090466"/>
          </a:xfrm>
          <a:solidFill>
            <a:srgbClr val="FF0080"/>
          </a:solidFill>
        </p:spPr>
        <p:txBody>
          <a:bodyPr>
            <a:normAutofit/>
          </a:bodyPr>
          <a:lstStyle/>
          <a:p>
            <a:r>
              <a:rPr lang="en-US" sz="4800" b="1" dirty="0" smtClean="0">
                <a:solidFill>
                  <a:schemeClr val="bg1"/>
                </a:solidFill>
              </a:rPr>
              <a:t>Accountability</a:t>
            </a:r>
            <a:br>
              <a:rPr lang="en-US" sz="4800" b="1" dirty="0" smtClean="0">
                <a:solidFill>
                  <a:schemeClr val="bg1"/>
                </a:solidFill>
              </a:rPr>
            </a:br>
            <a:r>
              <a:rPr lang="en-US" sz="4800" b="1" dirty="0" smtClean="0">
                <a:solidFill>
                  <a:schemeClr val="bg1"/>
                </a:solidFill>
              </a:rPr>
              <a:t>&amp;</a:t>
            </a:r>
            <a:br>
              <a:rPr lang="en-US" sz="4800" b="1" dirty="0" smtClean="0">
                <a:solidFill>
                  <a:schemeClr val="bg1"/>
                </a:solidFill>
              </a:rPr>
            </a:br>
            <a:r>
              <a:rPr lang="en-US" sz="4800" b="1" dirty="0" smtClean="0">
                <a:solidFill>
                  <a:schemeClr val="bg1"/>
                </a:solidFill>
              </a:rPr>
              <a:t>Capacity</a:t>
            </a:r>
            <a:endParaRPr lang="en-US" sz="5400" dirty="0">
              <a:solidFill>
                <a:schemeClr val="bg1"/>
              </a:solidFill>
            </a:endParaRPr>
          </a:p>
        </p:txBody>
      </p:sp>
      <p:pic>
        <p:nvPicPr>
          <p:cNvPr id="6" name="Picture 5"/>
          <p:cNvPicPr>
            <a:picLocks noChangeAspect="1"/>
          </p:cNvPicPr>
          <p:nvPr/>
        </p:nvPicPr>
        <p:blipFill>
          <a:blip r:embed="rId2"/>
          <a:stretch>
            <a:fillRect/>
          </a:stretch>
        </p:blipFill>
        <p:spPr>
          <a:xfrm>
            <a:off x="395536" y="1988840"/>
            <a:ext cx="3375375" cy="2842421"/>
          </a:xfrm>
          <a:prstGeom prst="rect">
            <a:avLst/>
          </a:prstGeom>
        </p:spPr>
      </p:pic>
    </p:spTree>
    <p:extLst>
      <p:ext uri="{BB962C8B-B14F-4D97-AF65-F5344CB8AC3E}">
        <p14:creationId xmlns:p14="http://schemas.microsoft.com/office/powerpoint/2010/main" val="179578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035895" y="764704"/>
            <a:ext cx="3079273" cy="5805264"/>
            <a:chOff x="3035895" y="764704"/>
            <a:chExt cx="3079273" cy="5805264"/>
          </a:xfrm>
        </p:grpSpPr>
        <p:sp>
          <p:nvSpPr>
            <p:cNvPr id="7" name="Rectangle 6"/>
            <p:cNvSpPr/>
            <p:nvPr/>
          </p:nvSpPr>
          <p:spPr>
            <a:xfrm>
              <a:off x="3035895" y="3501008"/>
              <a:ext cx="3079273" cy="3068960"/>
            </a:xfrm>
            <a:prstGeom prst="rect">
              <a:avLst/>
            </a:prstGeom>
            <a:solidFill>
              <a:srgbClr val="FF0080"/>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216000" rIns="216000" rtlCol="0" anchor="ctr"/>
            <a:lstStyle/>
            <a:p>
              <a:pPr algn="ctr"/>
              <a:r>
                <a:rPr lang="en-US" sz="2400" b="1" dirty="0" smtClean="0"/>
                <a:t>Mother-Tongue Instruction</a:t>
              </a:r>
            </a:p>
            <a:p>
              <a:pPr algn="ctr"/>
              <a:endParaRPr lang="en-US" dirty="0"/>
            </a:p>
            <a:p>
              <a:pPr algn="just"/>
              <a:r>
                <a:rPr lang="en-US" dirty="0" smtClean="0"/>
                <a:t>“Using ANA data from 9,180 schools Taylor &amp; Von </a:t>
              </a:r>
              <a:r>
                <a:rPr lang="en-US" dirty="0" err="1" smtClean="0"/>
                <a:t>Fintel</a:t>
              </a:r>
              <a:r>
                <a:rPr lang="en-US" dirty="0"/>
                <a:t> </a:t>
              </a:r>
              <a:r>
                <a:rPr lang="en-US" dirty="0" smtClean="0"/>
                <a:t>(2016) find that additional instruction in mother-tongue improves English acquisition by </a:t>
              </a:r>
              <a:r>
                <a:rPr lang="en-US" sz="2000" b="1" dirty="0" smtClean="0"/>
                <a:t>0.17SD</a:t>
              </a:r>
              <a:r>
                <a:rPr lang="en-US" b="1" dirty="0" smtClean="0"/>
                <a:t>.</a:t>
              </a:r>
              <a:r>
                <a:rPr lang="en-US" dirty="0" smtClean="0"/>
                <a:t>”</a:t>
              </a:r>
              <a:endParaRPr lang="en-US" dirty="0"/>
            </a:p>
          </p:txBody>
        </p:sp>
        <p:pic>
          <p:nvPicPr>
            <p:cNvPr id="14" name="Picture 13" descr="Screen Shot 2016-05-23 at 8.16.0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764704"/>
              <a:ext cx="2312831" cy="1744605"/>
            </a:xfrm>
            <a:prstGeom prst="rect">
              <a:avLst/>
            </a:prstGeom>
          </p:spPr>
        </p:pic>
      </p:grpSp>
      <p:grpSp>
        <p:nvGrpSpPr>
          <p:cNvPr id="26" name="Group 25"/>
          <p:cNvGrpSpPr/>
          <p:nvPr/>
        </p:nvGrpSpPr>
        <p:grpSpPr>
          <a:xfrm>
            <a:off x="6040790" y="620688"/>
            <a:ext cx="3079273" cy="5949280"/>
            <a:chOff x="6040790" y="620688"/>
            <a:chExt cx="3079273" cy="5949280"/>
          </a:xfrm>
        </p:grpSpPr>
        <p:sp>
          <p:nvSpPr>
            <p:cNvPr id="6" name="Rectangle 5"/>
            <p:cNvSpPr/>
            <p:nvPr/>
          </p:nvSpPr>
          <p:spPr>
            <a:xfrm>
              <a:off x="6040790" y="3501008"/>
              <a:ext cx="3079273" cy="3068960"/>
            </a:xfrm>
            <a:prstGeom prst="rect">
              <a:avLst/>
            </a:prstGeom>
            <a:solidFill>
              <a:srgbClr val="43C0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District </a:t>
              </a:r>
            </a:p>
            <a:p>
              <a:pPr algn="ctr"/>
              <a:r>
                <a:rPr lang="en-US" sz="2800" b="1" dirty="0" smtClean="0"/>
                <a:t>Resources</a:t>
              </a:r>
              <a:endParaRPr lang="en-US" sz="2800" b="1" dirty="0"/>
            </a:p>
            <a:p>
              <a:pPr algn="ctr"/>
              <a:r>
                <a:rPr lang="en-US" sz="2400" b="1" dirty="0" smtClean="0"/>
                <a:t>  </a:t>
              </a:r>
              <a:endParaRPr lang="en-US" dirty="0"/>
            </a:p>
            <a:p>
              <a:pPr algn="ctr"/>
              <a:r>
                <a:rPr lang="en-US" sz="2400" dirty="0" smtClean="0"/>
                <a:t>“</a:t>
              </a:r>
              <a:r>
                <a:rPr lang="en-US" sz="2400" b="1" dirty="0" smtClean="0"/>
                <a:t>61</a:t>
              </a:r>
              <a:r>
                <a:rPr lang="en-US" sz="2400" dirty="0" smtClean="0"/>
                <a:t>% </a:t>
              </a:r>
              <a:r>
                <a:rPr lang="en-US" dirty="0" smtClean="0"/>
                <a:t>of Gr10-12 teachers were visited by a curriculum advisor compared to </a:t>
              </a:r>
              <a:r>
                <a:rPr lang="en-US" sz="2400" b="1" dirty="0" smtClean="0"/>
                <a:t>45% </a:t>
              </a:r>
              <a:r>
                <a:rPr lang="en-US" dirty="0" smtClean="0"/>
                <a:t>of Grade 1-3 teachers” (Wills, 2016)</a:t>
              </a:r>
              <a:endParaRPr lang="en-US" dirty="0"/>
            </a:p>
          </p:txBody>
        </p:sp>
        <p:pic>
          <p:nvPicPr>
            <p:cNvPr id="15" name="Picture 14" descr="Screen Shot 2016-05-23 at 8.2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620688"/>
              <a:ext cx="2160240" cy="2218363"/>
            </a:xfrm>
            <a:prstGeom prst="rect">
              <a:avLst/>
            </a:prstGeom>
          </p:spPr>
        </p:pic>
      </p:grpSp>
      <p:grpSp>
        <p:nvGrpSpPr>
          <p:cNvPr id="24" name="Group 23"/>
          <p:cNvGrpSpPr/>
          <p:nvPr/>
        </p:nvGrpSpPr>
        <p:grpSpPr>
          <a:xfrm>
            <a:off x="0" y="332656"/>
            <a:ext cx="3079273" cy="6237312"/>
            <a:chOff x="0" y="332656"/>
            <a:chExt cx="3079273" cy="6237312"/>
          </a:xfrm>
        </p:grpSpPr>
        <p:sp>
          <p:nvSpPr>
            <p:cNvPr id="22" name="Rectangle 21"/>
            <p:cNvSpPr/>
            <p:nvPr/>
          </p:nvSpPr>
          <p:spPr>
            <a:xfrm>
              <a:off x="0" y="3501008"/>
              <a:ext cx="3079273" cy="3068960"/>
            </a:xfrm>
            <a:prstGeom prst="rect">
              <a:avLst/>
            </a:prstGeom>
            <a:solidFill>
              <a:srgbClr val="8743B3"/>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Learning </a:t>
              </a:r>
            </a:p>
            <a:p>
              <a:pPr algn="ctr"/>
              <a:r>
                <a:rPr lang="en-US" sz="2800" b="1" dirty="0" smtClean="0"/>
                <a:t>Deficits </a:t>
              </a:r>
            </a:p>
            <a:p>
              <a:pPr algn="ctr"/>
              <a:endParaRPr lang="en-US" dirty="0"/>
            </a:p>
            <a:p>
              <a:pPr algn="ctr"/>
              <a:r>
                <a:rPr lang="en-US" sz="1600" dirty="0" smtClean="0"/>
                <a:t>“</a:t>
              </a:r>
              <a:r>
                <a:rPr lang="en-US" sz="2000" dirty="0" smtClean="0"/>
                <a:t>Already by Grade 2 more than </a:t>
              </a:r>
              <a:r>
                <a:rPr lang="en-US" sz="2800" b="1" dirty="0" smtClean="0"/>
                <a:t>50% </a:t>
              </a:r>
              <a:r>
                <a:rPr lang="en-US" sz="2000" dirty="0" smtClean="0"/>
                <a:t>of students in quintiles 1-4 are not on track according to the ANAs</a:t>
              </a:r>
              <a:r>
                <a:rPr lang="en-US" sz="1600" dirty="0" smtClean="0"/>
                <a:t>” (Van der Berg, 2015)</a:t>
              </a:r>
            </a:p>
            <a:p>
              <a:pPr algn="ctr"/>
              <a:endParaRPr lang="en-US" sz="1600" dirty="0"/>
            </a:p>
          </p:txBody>
        </p:sp>
        <p:pic>
          <p:nvPicPr>
            <p:cNvPr id="23" name="Picture 22" descr="Screen Shot 2016-05-23 at 9.03.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332656"/>
              <a:ext cx="2562110" cy="2520280"/>
            </a:xfrm>
            <a:prstGeom prst="rect">
              <a:avLst/>
            </a:prstGeom>
          </p:spPr>
        </p:pic>
      </p:grpSp>
    </p:spTree>
    <p:extLst>
      <p:ext uri="{BB962C8B-B14F-4D97-AF65-F5344CB8AC3E}">
        <p14:creationId xmlns:p14="http://schemas.microsoft.com/office/powerpoint/2010/main" val="19961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35895" y="692696"/>
            <a:ext cx="3079273" cy="5877272"/>
            <a:chOff x="3035895" y="692696"/>
            <a:chExt cx="3079273" cy="5877272"/>
          </a:xfrm>
        </p:grpSpPr>
        <p:sp>
          <p:nvSpPr>
            <p:cNvPr id="7" name="Rectangle 6"/>
            <p:cNvSpPr/>
            <p:nvPr/>
          </p:nvSpPr>
          <p:spPr>
            <a:xfrm>
              <a:off x="3035895" y="3501008"/>
              <a:ext cx="3079273" cy="3068960"/>
            </a:xfrm>
            <a:prstGeom prst="rect">
              <a:avLst/>
            </a:prstGeom>
            <a:solidFill>
              <a:srgbClr val="312890"/>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216000" rIns="216000" rtlCol="0" anchor="ctr"/>
            <a:lstStyle/>
            <a:p>
              <a:pPr algn="ctr"/>
              <a:r>
                <a:rPr lang="en-US" sz="2400" b="1" dirty="0" smtClean="0"/>
                <a:t>Early Childhood Development</a:t>
              </a:r>
            </a:p>
            <a:p>
              <a:pPr algn="ctr"/>
              <a:endParaRPr lang="en-US" dirty="0"/>
            </a:p>
            <a:p>
              <a:pPr algn="ctr"/>
              <a:r>
                <a:rPr lang="en-US" dirty="0" smtClean="0"/>
                <a:t>“The ECD Audit 2013 shows that ECD practitioners earn </a:t>
              </a:r>
              <a:r>
                <a:rPr lang="en-US" sz="2000" b="1" dirty="0" smtClean="0"/>
                <a:t>R1,400 - R2,000 </a:t>
              </a:r>
              <a:r>
                <a:rPr lang="en-US" dirty="0" smtClean="0"/>
                <a:t>per month and 70% have no qualifications whatsoever” (</a:t>
              </a:r>
              <a:r>
                <a:rPr lang="en-US" dirty="0" err="1" smtClean="0"/>
                <a:t>Kotze</a:t>
              </a:r>
              <a:r>
                <a:rPr lang="en-US" dirty="0" smtClean="0"/>
                <a:t>, 2015)</a:t>
              </a:r>
              <a:endParaRPr lang="en-US" dirty="0"/>
            </a:p>
          </p:txBody>
        </p:sp>
        <p:pic>
          <p:nvPicPr>
            <p:cNvPr id="2" name="Picture 1" descr="Screen Shot 2016-05-23 at 8.58.0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692696"/>
              <a:ext cx="2130274" cy="1971116"/>
            </a:xfrm>
            <a:prstGeom prst="rect">
              <a:avLst/>
            </a:prstGeom>
          </p:spPr>
        </p:pic>
      </p:grpSp>
      <p:grpSp>
        <p:nvGrpSpPr>
          <p:cNvPr id="10" name="Group 9"/>
          <p:cNvGrpSpPr/>
          <p:nvPr/>
        </p:nvGrpSpPr>
        <p:grpSpPr>
          <a:xfrm>
            <a:off x="6040790" y="620688"/>
            <a:ext cx="3079273" cy="5949280"/>
            <a:chOff x="6040790" y="620688"/>
            <a:chExt cx="3079273" cy="5949280"/>
          </a:xfrm>
        </p:grpSpPr>
        <p:sp>
          <p:nvSpPr>
            <p:cNvPr id="6" name="Rectangle 5"/>
            <p:cNvSpPr/>
            <p:nvPr/>
          </p:nvSpPr>
          <p:spPr>
            <a:xfrm>
              <a:off x="6040790" y="3501008"/>
              <a:ext cx="3079273" cy="3068960"/>
            </a:xfrm>
            <a:prstGeom prst="rect">
              <a:avLst/>
            </a:prstGeom>
            <a:solidFill>
              <a:srgbClr val="FF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Weak Pedagogy</a:t>
              </a:r>
            </a:p>
            <a:p>
              <a:pPr algn="ctr"/>
              <a:r>
                <a:rPr lang="en-US" sz="2400" b="1" dirty="0"/>
                <a:t> </a:t>
              </a:r>
              <a:r>
                <a:rPr lang="en-US" sz="2400" b="1" dirty="0" smtClean="0"/>
                <a:t> </a:t>
              </a:r>
              <a:endParaRPr lang="en-US" dirty="0"/>
            </a:p>
            <a:p>
              <a:pPr algn="ctr"/>
              <a:r>
                <a:rPr lang="en-US" dirty="0" smtClean="0"/>
                <a:t>“</a:t>
              </a:r>
              <a:r>
                <a:rPr lang="en-US" b="1" dirty="0" smtClean="0"/>
                <a:t>In a review of the literature </a:t>
              </a:r>
              <a:r>
                <a:rPr lang="en-US" b="1" dirty="0" err="1" smtClean="0"/>
                <a:t>Hoadley</a:t>
              </a:r>
              <a:r>
                <a:rPr lang="en-US" b="1" dirty="0" smtClean="0"/>
                <a:t> (2016) finds that reading classroom practice is characterized by collective instruction or chorusing with little opportunity for reading &amp; writing</a:t>
              </a:r>
              <a:r>
                <a:rPr lang="en-US" dirty="0" smtClean="0"/>
                <a:t>”</a:t>
              </a:r>
              <a:endParaRPr lang="en-US" dirty="0"/>
            </a:p>
          </p:txBody>
        </p:sp>
        <p:pic>
          <p:nvPicPr>
            <p:cNvPr id="4" name="Picture 3" descr="Screen Shot 2016-05-23 at 9.12.0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620688"/>
              <a:ext cx="2160381" cy="2276872"/>
            </a:xfrm>
            <a:prstGeom prst="rect">
              <a:avLst/>
            </a:prstGeom>
          </p:spPr>
        </p:pic>
      </p:grpSp>
      <p:grpSp>
        <p:nvGrpSpPr>
          <p:cNvPr id="5" name="Group 4"/>
          <p:cNvGrpSpPr/>
          <p:nvPr/>
        </p:nvGrpSpPr>
        <p:grpSpPr>
          <a:xfrm>
            <a:off x="0" y="1031750"/>
            <a:ext cx="3079273" cy="5538218"/>
            <a:chOff x="0" y="1031750"/>
            <a:chExt cx="3079273" cy="5538218"/>
          </a:xfrm>
        </p:grpSpPr>
        <p:pic>
          <p:nvPicPr>
            <p:cNvPr id="11" name="Picture 10" descr="Screen Shot 2016-05-23 at 8.36.4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31750"/>
              <a:ext cx="2664296" cy="1372442"/>
            </a:xfrm>
            <a:prstGeom prst="rect">
              <a:avLst/>
            </a:prstGeom>
          </p:spPr>
        </p:pic>
        <p:sp>
          <p:nvSpPr>
            <p:cNvPr id="12" name="Rectangle 11"/>
            <p:cNvSpPr/>
            <p:nvPr/>
          </p:nvSpPr>
          <p:spPr>
            <a:xfrm>
              <a:off x="0" y="3501008"/>
              <a:ext cx="3079273" cy="3068960"/>
            </a:xfrm>
            <a:prstGeom prst="rect">
              <a:avLst/>
            </a:prstGeom>
            <a:solidFill>
              <a:srgbClr val="66CC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Gender Inequality</a:t>
              </a:r>
            </a:p>
            <a:p>
              <a:pPr algn="ctr"/>
              <a:endParaRPr lang="en-US" dirty="0"/>
            </a:p>
            <a:p>
              <a:pPr algn="ctr"/>
              <a:r>
                <a:rPr lang="en-US" dirty="0" smtClean="0"/>
                <a:t>“</a:t>
              </a:r>
              <a:r>
                <a:rPr lang="en-US" sz="2400" b="1" dirty="0" smtClean="0"/>
                <a:t>71% </a:t>
              </a:r>
              <a:r>
                <a:rPr lang="en-US" dirty="0" smtClean="0"/>
                <a:t>primary school </a:t>
              </a:r>
              <a:r>
                <a:rPr lang="en-US" u="sng" dirty="0" smtClean="0"/>
                <a:t>teachers</a:t>
              </a:r>
              <a:r>
                <a:rPr lang="en-US" dirty="0" smtClean="0"/>
                <a:t> are women</a:t>
              </a:r>
            </a:p>
            <a:p>
              <a:pPr algn="ctr"/>
              <a:r>
                <a:rPr lang="en-US" sz="2400" b="1" dirty="0" smtClean="0"/>
                <a:t>36% </a:t>
              </a:r>
              <a:r>
                <a:rPr lang="en-US" dirty="0" smtClean="0"/>
                <a:t>of primary school </a:t>
              </a:r>
              <a:r>
                <a:rPr lang="en-US" u="sng" dirty="0" smtClean="0"/>
                <a:t>principals</a:t>
              </a:r>
              <a:r>
                <a:rPr lang="en-US" dirty="0" smtClean="0"/>
                <a:t> are women” (Wills, 2016)</a:t>
              </a:r>
              <a:endParaRPr lang="en-US" dirty="0"/>
            </a:p>
          </p:txBody>
        </p:sp>
      </p:grpSp>
    </p:spTree>
    <p:extLst>
      <p:ext uri="{BB962C8B-B14F-4D97-AF65-F5344CB8AC3E}">
        <p14:creationId xmlns:p14="http://schemas.microsoft.com/office/powerpoint/2010/main" val="19307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1556792"/>
            <a:ext cx="4320480" cy="3456384"/>
          </a:xfrm>
          <a:solidFill>
            <a:srgbClr val="43C028"/>
          </a:solidFill>
        </p:spPr>
        <p:txBody>
          <a:bodyPr>
            <a:normAutofit/>
          </a:bodyPr>
          <a:lstStyle/>
          <a:p>
            <a:r>
              <a:rPr lang="en-US" sz="3400" b="1" dirty="0" smtClean="0">
                <a:solidFill>
                  <a:srgbClr val="FFFFFF"/>
                </a:solidFill>
              </a:rPr>
              <a:t>What percentage of Gr1-3 students were in large (</a:t>
            </a:r>
            <a:r>
              <a:rPr lang="en-US" sz="3400" b="1" dirty="0" smtClean="0">
                <a:solidFill>
                  <a:srgbClr val="FF0000"/>
                </a:solidFill>
              </a:rPr>
              <a:t>45+</a:t>
            </a:r>
            <a:r>
              <a:rPr lang="en-US" sz="3400" b="1" dirty="0" smtClean="0">
                <a:solidFill>
                  <a:srgbClr val="FFFFFF"/>
                </a:solidFill>
              </a:rPr>
              <a:t>) &amp; very large (</a:t>
            </a:r>
            <a:r>
              <a:rPr lang="en-US" sz="3400" b="1" dirty="0" smtClean="0">
                <a:solidFill>
                  <a:srgbClr val="FF0000"/>
                </a:solidFill>
              </a:rPr>
              <a:t>50+</a:t>
            </a:r>
            <a:r>
              <a:rPr lang="en-US" sz="3400" b="1" dirty="0" smtClean="0">
                <a:solidFill>
                  <a:srgbClr val="FFFFFF"/>
                </a:solidFill>
              </a:rPr>
              <a:t>) classes in each province in 2013?</a:t>
            </a:r>
            <a:endParaRPr lang="en-US" sz="3400" dirty="0">
              <a:solidFill>
                <a:srgbClr val="FFFFFF"/>
              </a:solidFill>
            </a:endParaRPr>
          </a:p>
        </p:txBody>
      </p:sp>
      <p:pic>
        <p:nvPicPr>
          <p:cNvPr id="6" name="Picture 5" descr="Screen Shot 2016-05-23 at 9.35.1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060848"/>
            <a:ext cx="3362565" cy="2387104"/>
          </a:xfrm>
          <a:prstGeom prst="rect">
            <a:avLst/>
          </a:prstGeom>
        </p:spPr>
      </p:pic>
    </p:spTree>
    <p:extLst>
      <p:ext uri="{BB962C8B-B14F-4D97-AF65-F5344CB8AC3E}">
        <p14:creationId xmlns:p14="http://schemas.microsoft.com/office/powerpoint/2010/main" val="99437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a:solidFill>
            <a:srgbClr val="FF6600"/>
          </a:solidFill>
        </p:spPr>
        <p:txBody>
          <a:bodyPr>
            <a:normAutofit/>
          </a:bodyPr>
          <a:lstStyle/>
          <a:p>
            <a:r>
              <a:rPr lang="en-US" sz="3600" b="1" dirty="0" smtClean="0">
                <a:solidFill>
                  <a:schemeClr val="bg1"/>
                </a:solidFill>
              </a:rPr>
              <a:t>Linking </a:t>
            </a:r>
            <a:r>
              <a:rPr lang="en-US" sz="3600" b="1" dirty="0">
                <a:solidFill>
                  <a:schemeClr val="bg1"/>
                </a:solidFill>
              </a:rPr>
              <a:t>R</a:t>
            </a:r>
            <a:r>
              <a:rPr lang="en-US" sz="3600" b="1" dirty="0" smtClean="0">
                <a:solidFill>
                  <a:schemeClr val="bg1"/>
                </a:solidFill>
              </a:rPr>
              <a:t>esearch &amp; Policy</a:t>
            </a:r>
            <a:endParaRPr lang="en-US" sz="3600" dirty="0">
              <a:solidFill>
                <a:schemeClr val="bg1"/>
              </a:solidFill>
            </a:endParaRPr>
          </a:p>
        </p:txBody>
      </p:sp>
      <p:sp>
        <p:nvSpPr>
          <p:cNvPr id="3" name="Content Placeholder 2"/>
          <p:cNvSpPr>
            <a:spLocks noGrp="1"/>
          </p:cNvSpPr>
          <p:nvPr>
            <p:ph idx="1"/>
          </p:nvPr>
        </p:nvSpPr>
        <p:spPr>
          <a:xfrm>
            <a:off x="457200" y="1600200"/>
            <a:ext cx="6707088" cy="4853136"/>
          </a:xfrm>
        </p:spPr>
        <p:txBody>
          <a:bodyPr>
            <a:normAutofit fontScale="77500" lnSpcReduction="20000"/>
          </a:bodyPr>
          <a:lstStyle/>
          <a:p>
            <a:pPr algn="just"/>
            <a:r>
              <a:rPr lang="en-US" dirty="0" smtClean="0"/>
              <a:t>In 2009 the WCED commissioned Prof van der Berg et al. to look at </a:t>
            </a:r>
            <a:r>
              <a:rPr lang="en-US" b="1" dirty="0" smtClean="0"/>
              <a:t>causes of poor learner performance in Gr1-3</a:t>
            </a:r>
          </a:p>
          <a:p>
            <a:pPr algn="just"/>
            <a:endParaRPr lang="en-US" b="1" dirty="0" smtClean="0"/>
          </a:p>
          <a:p>
            <a:pPr marL="342900" lvl="1" indent="-342900" algn="just">
              <a:buFont typeface="Arial" pitchFamily="34" charset="0"/>
              <a:buChar char="•"/>
            </a:pPr>
            <a:r>
              <a:rPr lang="en-US" dirty="0" smtClean="0"/>
              <a:t>One of </a:t>
            </a:r>
            <a:r>
              <a:rPr lang="en-US" b="1" dirty="0" smtClean="0"/>
              <a:t>the research recommendations </a:t>
            </a:r>
            <a:r>
              <a:rPr lang="en-US" dirty="0" smtClean="0"/>
              <a:t>of that research was that not Foundation Phase classroom should have more than 40 learners:</a:t>
            </a:r>
          </a:p>
          <a:p>
            <a:pPr marL="342900" lvl="1" indent="-342900" algn="just">
              <a:buFont typeface="Arial" pitchFamily="34" charset="0"/>
              <a:buChar char="•"/>
            </a:pPr>
            <a:endParaRPr lang="en-US" dirty="0" smtClean="0"/>
          </a:p>
          <a:p>
            <a:pPr algn="just"/>
            <a:r>
              <a:rPr lang="en-US" dirty="0" smtClean="0"/>
              <a:t>2010 WCED Media release:</a:t>
            </a:r>
          </a:p>
          <a:p>
            <a:pPr lvl="1" algn="just"/>
            <a:r>
              <a:rPr lang="en-US" sz="2600" i="1" dirty="0" smtClean="0"/>
              <a:t>“Our R1,9 billion infrastructure </a:t>
            </a:r>
            <a:r>
              <a:rPr lang="en-US" sz="2600" i="1" dirty="0" err="1" smtClean="0"/>
              <a:t>programme</a:t>
            </a:r>
            <a:r>
              <a:rPr lang="en-US" sz="2600" i="1" dirty="0" smtClean="0"/>
              <a:t> is specifically targeted at the Foundation Phase, with over 120 relief classrooms currently being built to ensure that we reduce class sizes in Grades 1-3 to no more than 40 learners” (WCED, 2010)</a:t>
            </a:r>
          </a:p>
          <a:p>
            <a:pPr marL="400050" lvl="1" indent="0" algn="just">
              <a:buNone/>
            </a:pPr>
            <a:r>
              <a:rPr lang="en-US" sz="2000" dirty="0" smtClean="0">
                <a:hlinkClick r:id="rId2"/>
              </a:rPr>
              <a:t>http</a:t>
            </a:r>
            <a:r>
              <a:rPr lang="en-US" sz="2000" dirty="0">
                <a:hlinkClick r:id="rId2"/>
              </a:rPr>
              <a:t>://wced.pgwc.gov.za/comms/press/2010/</a:t>
            </a:r>
            <a:r>
              <a:rPr lang="en-US" sz="2000" dirty="0" smtClean="0">
                <a:hlinkClick r:id="rId2"/>
              </a:rPr>
              <a:t>100_12oct.html</a:t>
            </a:r>
            <a:r>
              <a:rPr lang="en-US" sz="2000" dirty="0" smtClean="0"/>
              <a:t> </a:t>
            </a:r>
          </a:p>
          <a:p>
            <a:pPr marL="400050" lvl="1" indent="0" algn="just">
              <a:buNone/>
            </a:pPr>
            <a:endParaRPr lang="en-US" sz="2000" dirty="0" smtClean="0"/>
          </a:p>
          <a:p>
            <a:pPr marL="400050" lvl="1" indent="0" algn="just">
              <a:buNone/>
            </a:pPr>
            <a:endParaRPr lang="en-US" sz="2000" dirty="0" smtClean="0"/>
          </a:p>
          <a:p>
            <a:pPr algn="just"/>
            <a:endParaRPr lang="en-US" dirty="0" smtClean="0"/>
          </a:p>
          <a:p>
            <a:pPr algn="just"/>
            <a:endParaRPr lang="en-US" dirty="0"/>
          </a:p>
        </p:txBody>
      </p:sp>
      <p:pic>
        <p:nvPicPr>
          <p:cNvPr id="6" name="Picture 5" descr="Screen Shot 2016-05-23 at 9.35.1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996952"/>
            <a:ext cx="1420065" cy="1008112"/>
          </a:xfrm>
          <a:prstGeom prst="rect">
            <a:avLst/>
          </a:prstGeom>
        </p:spPr>
      </p:pic>
    </p:spTree>
    <p:extLst>
      <p:ext uri="{BB962C8B-B14F-4D97-AF65-F5344CB8AC3E}">
        <p14:creationId xmlns:p14="http://schemas.microsoft.com/office/powerpoint/2010/main" val="419720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1556792"/>
            <a:ext cx="4320480" cy="3456384"/>
          </a:xfrm>
          <a:solidFill>
            <a:srgbClr val="43C028"/>
          </a:solidFill>
        </p:spPr>
        <p:txBody>
          <a:bodyPr>
            <a:normAutofit/>
          </a:bodyPr>
          <a:lstStyle/>
          <a:p>
            <a:r>
              <a:rPr lang="en-US" sz="3400" b="1" dirty="0" smtClean="0">
                <a:solidFill>
                  <a:srgbClr val="FFFFFF"/>
                </a:solidFill>
              </a:rPr>
              <a:t>What percentage of Gr1-3 students were in large (</a:t>
            </a:r>
            <a:r>
              <a:rPr lang="en-US" sz="3400" b="1" dirty="0" smtClean="0">
                <a:solidFill>
                  <a:srgbClr val="FF0000"/>
                </a:solidFill>
              </a:rPr>
              <a:t>45+</a:t>
            </a:r>
            <a:r>
              <a:rPr lang="en-US" sz="3400" b="1" dirty="0" smtClean="0">
                <a:solidFill>
                  <a:srgbClr val="FFFFFF"/>
                </a:solidFill>
              </a:rPr>
              <a:t>) &amp; very large (</a:t>
            </a:r>
            <a:r>
              <a:rPr lang="en-US" sz="3400" b="1" dirty="0" smtClean="0">
                <a:solidFill>
                  <a:srgbClr val="FF0000"/>
                </a:solidFill>
              </a:rPr>
              <a:t>50+</a:t>
            </a:r>
            <a:r>
              <a:rPr lang="en-US" sz="3400" b="1" dirty="0" smtClean="0">
                <a:solidFill>
                  <a:srgbClr val="FFFFFF"/>
                </a:solidFill>
              </a:rPr>
              <a:t>) classes in each province in 2013?</a:t>
            </a:r>
            <a:endParaRPr lang="en-US" sz="3400" dirty="0">
              <a:solidFill>
                <a:srgbClr val="FFFFFF"/>
              </a:solidFill>
            </a:endParaRPr>
          </a:p>
        </p:txBody>
      </p:sp>
      <p:pic>
        <p:nvPicPr>
          <p:cNvPr id="6" name="Picture 5" descr="Screen Shot 2016-05-23 at 9.35.1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060848"/>
            <a:ext cx="3362565" cy="2387104"/>
          </a:xfrm>
          <a:prstGeom prst="rect">
            <a:avLst/>
          </a:prstGeom>
        </p:spPr>
      </p:pic>
    </p:spTree>
    <p:extLst>
      <p:ext uri="{BB962C8B-B14F-4D97-AF65-F5344CB8AC3E}">
        <p14:creationId xmlns:p14="http://schemas.microsoft.com/office/powerpoint/2010/main" val="29099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23 at 7.3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
            <a:ext cx="9144000" cy="6302081"/>
          </a:xfrm>
          <a:prstGeom prst="rect">
            <a:avLst/>
          </a:prstGeom>
        </p:spPr>
      </p:pic>
      <p:sp>
        <p:nvSpPr>
          <p:cNvPr id="6" name="TextBox 5"/>
          <p:cNvSpPr txBox="1"/>
          <p:nvPr/>
        </p:nvSpPr>
        <p:spPr>
          <a:xfrm>
            <a:off x="0" y="6488668"/>
            <a:ext cx="9135204" cy="369332"/>
          </a:xfrm>
          <a:prstGeom prst="rect">
            <a:avLst/>
          </a:prstGeom>
          <a:solidFill>
            <a:schemeClr val="bg1">
              <a:lumMod val="85000"/>
            </a:schemeClr>
          </a:solidFill>
        </p:spPr>
        <p:txBody>
          <a:bodyPr wrap="square" rtlCol="0">
            <a:spAutoFit/>
          </a:bodyPr>
          <a:lstStyle/>
          <a:p>
            <a:r>
              <a:rPr lang="en-US" dirty="0" smtClean="0"/>
              <a:t>Spaull, 2016 “Excessive Class Sizes in the Foundation Phase” (Annual Survey of Schools, 2013)</a:t>
            </a:r>
            <a:endParaRPr lang="en-US" dirty="0"/>
          </a:p>
        </p:txBody>
      </p:sp>
    </p:spTree>
    <p:extLst>
      <p:ext uri="{BB962C8B-B14F-4D97-AF65-F5344CB8AC3E}">
        <p14:creationId xmlns:p14="http://schemas.microsoft.com/office/powerpoint/2010/main" val="3880354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14141</TotalTime>
  <Words>797</Words>
  <Application>Microsoft Office PowerPoint</Application>
  <PresentationFormat>On-screen Show (4:3)</PresentationFormat>
  <Paragraphs>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vt:lpstr>
      <vt:lpstr>Office Theme</vt:lpstr>
      <vt:lpstr>PowerPoint Presentation</vt:lpstr>
      <vt:lpstr>PowerPoint Presentation</vt:lpstr>
      <vt:lpstr>Accountability &amp; Capacity</vt:lpstr>
      <vt:lpstr>PowerPoint Presentation</vt:lpstr>
      <vt:lpstr>PowerPoint Presentation</vt:lpstr>
      <vt:lpstr>What percentage of Gr1-3 students were in large (45+) &amp; very large (50+) classes in each province in 2013?</vt:lpstr>
      <vt:lpstr>Linking Research &amp; Policy</vt:lpstr>
      <vt:lpstr>What percentage of Gr1-3 students were in large (45+) &amp; very large (50+) classes in each province in 2013?</vt:lpstr>
      <vt:lpstr>PowerPoint Presentation</vt:lpstr>
      <vt:lpstr>PowerPoint Presentation</vt:lpstr>
      <vt:lpstr>How many rural Gr5 South African children can read in English?</vt:lpstr>
      <vt:lpstr>PowerPoint Presentation</vt:lpstr>
      <vt:lpstr>How many Gr4 South African children can read in African languages?</vt:lpstr>
      <vt:lpstr>PowerPoint Presentation</vt:lpstr>
      <vt:lpstr>Policy déjà vu</vt:lpstr>
      <vt:lpstr>Developing a course to teach FP teachers how to teach reading</vt:lpstr>
      <vt:lpstr>PowerPoint Presentation</vt:lpstr>
      <vt:lpstr>12 Policy Recommendations</vt:lpstr>
      <vt:lpstr>PowerPoint Presentation</vt:lpstr>
      <vt:lpstr>Comments / Questions? These research reports &amp; policy briefs are available online at resep.sun.ac.za   NicholasSpaull@gmail.com </vt:lpstr>
      <vt:lpstr>PowerPoint Presentation</vt:lpstr>
      <vt:lpstr>Reading</vt:lpstr>
    </vt:vector>
  </TitlesOfParts>
  <Company>Stellenbosch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Spaull</dc:creator>
  <cp:lastModifiedBy>Private</cp:lastModifiedBy>
  <cp:revision>222</cp:revision>
  <cp:lastPrinted>2015-01-28T10:17:38Z</cp:lastPrinted>
  <dcterms:created xsi:type="dcterms:W3CDTF">2012-04-20T08:16:58Z</dcterms:created>
  <dcterms:modified xsi:type="dcterms:W3CDTF">2016-07-29T02:59:16Z</dcterms:modified>
</cp:coreProperties>
</file>